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6" r:id="rId3"/>
    <p:sldId id="257" r:id="rId4"/>
    <p:sldId id="258" r:id="rId5"/>
    <p:sldId id="260" r:id="rId6"/>
    <p:sldId id="261" r:id="rId7"/>
    <p:sldId id="267" r:id="rId8"/>
    <p:sldId id="262" r:id="rId9"/>
    <p:sldId id="263" r:id="rId10"/>
    <p:sldId id="268" r:id="rId11"/>
    <p:sldId id="269" r:id="rId12"/>
    <p:sldId id="264" r:id="rId13"/>
    <p:sldId id="259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0"/>
    <p:restoredTop sz="94533"/>
  </p:normalViewPr>
  <p:slideViewPr>
    <p:cSldViewPr snapToGrid="0" snapToObjects="1">
      <p:cViewPr varScale="1">
        <p:scale>
          <a:sx n="109" d="100"/>
          <a:sy n="109" d="100"/>
        </p:scale>
        <p:origin x="20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CE0799-CF1C-8F4C-B218-E86177304E7D}" type="datetimeFigureOut">
              <a:rPr lang="en-US" smtClean="0"/>
              <a:t>8/8/19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943BC-B8CF-794E-BBEE-A72FEDF46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033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/>
              <a:t>Assuming these compounds are potent in binding and inhibiting the target proteins, we expect CRISPR results of these target genes are also negative (no effects)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943BC-B8CF-794E-BBEE-A72FEDF46B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111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12 out of the 21 compound screening cell lines had CRISPR results (derived by Achilles)</a:t>
            </a:r>
          </a:p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b="1" dirty="0"/>
              <a:t>Test: Are dependency probabilities of these genes significantly skewed than expected ?</a:t>
            </a:r>
          </a:p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/>
              <a:t>Method: Prevalence of high dependency data point (probability &gt; 0.5) in the 10 genes versus all the genes</a:t>
            </a:r>
          </a:p>
          <a:p>
            <a:endParaRPr lang="en-US" sz="1200" dirty="0"/>
          </a:p>
          <a:p>
            <a:r>
              <a:rPr lang="en-US" sz="1200" dirty="0"/>
              <a:t>Target selection bias? Low potent compounds? Compound annotation issues? Small numbers skewed the statistics?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943BC-B8CF-794E-BBEE-A72FEDF46B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656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Target selection bias? Low potent compounds? Compound annotation issues? Small numbers skewed the statistics?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943BC-B8CF-794E-BBEE-A72FEDF46B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465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32A0B-5BE5-9947-842A-CD93A31AA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C05417-3A6D-6647-93D2-2CF976FB80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4E35E-4163-004D-AABA-F06F0EA9D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5486E-1C3F-3C44-AFB1-ECFACDBE3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63F17-A44B-6642-803F-80ABDD65B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749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81339-70CF-B54E-83FF-5705F1E5A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0EADF-E59B-7B43-B2B8-ACFE678F57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F43CD-1B83-4C4E-B63C-2313B8115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4FE8D-AC2E-144F-B2D1-32BD00661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76335-F317-684A-A635-2E18EB2A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04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4BBA5F-5560-FA4D-B1B7-0EE89E0C0D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A13DA-1DCD-7543-B454-AB3D8292A1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EEFD95-6650-3845-A67F-985D0C70F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C223F-D550-7A45-9C29-3DBEB847A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B98B3-633E-134A-A027-3C02C5A3D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85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B7A54-7021-3A44-AFC0-B80E5F075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4BC09-A255-284C-BE85-032232436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DEA58-02EB-0645-82FB-C0F98E4F7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32532-481E-F94F-9D75-667FE8AD9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F382C-20A3-9E4A-9C41-92B0C2AC1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0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D7638-29CD-C841-B61E-845190F5D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0B329-F02C-5D42-B649-34B041504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ECF2A-73D3-6548-BCDC-CB9CE2B7B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B0293-F823-0542-B21B-47E3E3656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F866B-0DFD-F14B-A36C-3F16F610B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19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C647-5D8C-BC4A-B2DB-41308EB0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7C53D-9D8A-FD4C-A299-53B594E271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D3685C-7E35-4D47-8969-E13CB4896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CB187F-C10A-0743-9297-FC8C55EF5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8AAE1-CA70-7748-AEAB-2EEE0C28B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AEFC13-9335-0B49-B8C2-3E1B9E69E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3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204D2-DC06-F642-98E0-8BFC83464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0C4EA-DA94-C84A-9C07-534688E3E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DD5B44-0998-5046-AD4F-FAECCFDBFF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805D86-6873-D544-BCB5-7D7F5036C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A3DCBF-6E00-2940-A9A0-1C69A81E56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A5E663-B5BE-DA48-9FDF-CB89ECD36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E8C3DE-9D18-764F-A14C-B74D837F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B889F8-EE4D-7742-9844-E785DC6EE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230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D5D38-77BD-C346-AADE-DA430FC10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679815-D629-6144-A073-D61C155C8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074B25-A36A-6442-9588-3433E421E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C6FD2-5700-1542-AAFC-F5F5320C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112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A6DEDA-2810-2841-9138-6831A0DC9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1046F8-20D4-C64E-B2FA-F89F5346A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98450-F3A6-554C-AA7C-1088021D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71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84BC9-E1C9-2242-B322-93E419EB4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324CF-EE1B-2A41-916F-01B94C60E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9B7A6-F16A-0943-B6FA-984D432DB6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D81184-0D43-E14E-9D4D-A763CCDDD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324E38-CB12-B042-9CBF-EDB5EC527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57A0F1-8823-1745-A03E-FAEAC052D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805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4013F-7029-AE47-80A0-ACCEE62C1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158CE3-15CF-B24A-BAA3-B814D6BF05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D49DF8-34ED-E54D-8866-6B08718E70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C469E-4DCD-A34D-9E9D-C126F267C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81AFE2-BB3C-D448-B36D-1187E8B69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945F0C-7F5A-9547-A0BC-C22751613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509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0B3C39-29CB-CA44-B1CE-DABE4529F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48BA2-ADE5-0445-9EC5-88BC83450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A483E-6609-1740-8A96-919B62802A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C6D76B-3B77-0249-AC1B-C483A32A31D0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810F0-BA08-804E-9FB4-2137A1F5F8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4A2F5-97A9-C945-AF1F-2E60C64823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BD0EB-0594-124C-A07B-912445C68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27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106E4-3CFF-6741-A42B-1D2977DC44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Toolkits of target identification: compound screening and CRISPR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5CE7DA-370E-C747-B10B-1C56890346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exploratory analysis</a:t>
            </a:r>
          </a:p>
        </p:txBody>
      </p:sp>
    </p:spTree>
    <p:extLst>
      <p:ext uri="{BB962C8B-B14F-4D97-AF65-F5344CB8AC3E}">
        <p14:creationId xmlns:p14="http://schemas.microsoft.com/office/powerpoint/2010/main" val="1468796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0E6BB-9ACB-DF48-928B-9F4ACB0EF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653"/>
          </a:xfrm>
        </p:spPr>
        <p:txBody>
          <a:bodyPr>
            <a:normAutofit fontScale="90000"/>
          </a:bodyPr>
          <a:lstStyle/>
          <a:p>
            <a:r>
              <a:rPr lang="en-US" dirty="0"/>
              <a:t>Compound group 2: strong effects in all cell lines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198E126-36C0-8148-833A-9F098B0D5E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427781"/>
              </p:ext>
            </p:extLst>
          </p:nvPr>
        </p:nvGraphicFramePr>
        <p:xfrm>
          <a:off x="2498752" y="1846616"/>
          <a:ext cx="6388806" cy="1918756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2016831">
                  <a:extLst>
                    <a:ext uri="{9D8B030D-6E8A-4147-A177-3AD203B41FA5}">
                      <a16:colId xmlns:a16="http://schemas.microsoft.com/office/drawing/2014/main" val="331184650"/>
                    </a:ext>
                  </a:extLst>
                </a:gridCol>
                <a:gridCol w="1847850">
                  <a:extLst>
                    <a:ext uri="{9D8B030D-6E8A-4147-A177-3AD203B41FA5}">
                      <a16:colId xmlns:a16="http://schemas.microsoft.com/office/drawing/2014/main" val="1982560571"/>
                    </a:ext>
                  </a:extLst>
                </a:gridCol>
                <a:gridCol w="2524125">
                  <a:extLst>
                    <a:ext uri="{9D8B030D-6E8A-4147-A177-3AD203B41FA5}">
                      <a16:colId xmlns:a16="http://schemas.microsoft.com/office/drawing/2014/main" val="1237911188"/>
                    </a:ext>
                  </a:extLst>
                </a:gridCol>
              </a:tblGrid>
              <a:tr h="34085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Compound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Target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Target gene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1315076171"/>
                  </a:ext>
                </a:extLst>
              </a:tr>
              <a:tr h="3155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L-002486963-000N032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CDK 2, 5, 1, 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CDK1, CDK2, CDK5, CDK9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60352231"/>
                  </a:ext>
                </a:extLst>
              </a:tr>
              <a:tr h="3155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L-006059585-000G002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ER stress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ATP2A1, ATP2A2, ATP2A3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0727635"/>
                  </a:ext>
                </a:extLst>
              </a:tr>
              <a:tr h="3155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L-001993364-000X006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microtubule stabilizer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TUBB1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2984474"/>
                  </a:ext>
                </a:extLst>
              </a:tr>
              <a:tr h="3155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L-002488444-000C005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mTOR kinase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inh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MTOR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809231"/>
                  </a:ext>
                </a:extLst>
              </a:tr>
              <a:tr h="3155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L-005417137-000C002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mTOR kinase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inh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MTOR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89550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BB05BA3-D15E-E647-B9DD-4289AAEE788A}"/>
              </a:ext>
            </a:extLst>
          </p:cNvPr>
          <p:cNvSpPr txBox="1"/>
          <p:nvPr/>
        </p:nvSpPr>
        <p:spPr>
          <a:xfrm>
            <a:off x="1003299" y="4654494"/>
            <a:ext cx="10487378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/>
              <a:t>What the CRISPR results look like for these target genes?</a:t>
            </a:r>
          </a:p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/>
              <a:t>Since Achilles CRISPR only delete genes, we remove activating compounds from the analysis (AMPK targets)</a:t>
            </a:r>
          </a:p>
        </p:txBody>
      </p:sp>
    </p:spTree>
    <p:extLst>
      <p:ext uri="{BB962C8B-B14F-4D97-AF65-F5344CB8AC3E}">
        <p14:creationId xmlns:p14="http://schemas.microsoft.com/office/powerpoint/2010/main" val="2681731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88BA83-298E-294A-AB30-31FEEE522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5093" y="2141881"/>
            <a:ext cx="5953930" cy="3180517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1AB4E80F-C9C5-B24E-9D24-AC1A571A1DA4}"/>
              </a:ext>
            </a:extLst>
          </p:cNvPr>
          <p:cNvSpPr txBox="1">
            <a:spLocks/>
          </p:cNvSpPr>
          <p:nvPr/>
        </p:nvSpPr>
        <p:spPr>
          <a:xfrm>
            <a:off x="665861" y="213439"/>
            <a:ext cx="11236570" cy="8766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Compare the CRISPR and compound screening results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C42161-1E70-7843-8579-C02745AE4D86}"/>
              </a:ext>
            </a:extLst>
          </p:cNvPr>
          <p:cNvSpPr txBox="1"/>
          <p:nvPr/>
        </p:nvSpPr>
        <p:spPr>
          <a:xfrm>
            <a:off x="1354170" y="1019754"/>
            <a:ext cx="7184852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/>
              <a:t>Achilles results of the 9 highly effective genes </a:t>
            </a:r>
          </a:p>
          <a:p>
            <a:pPr>
              <a:spcAft>
                <a:spcPts val="600"/>
              </a:spcAft>
            </a:pPr>
            <a:r>
              <a:rPr lang="en-US" dirty="0"/>
              <a:t>Values in plot are dependency probabilities of a target gene in the cell line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2D894E-055B-4248-863D-F4E12AA69271}"/>
              </a:ext>
            </a:extLst>
          </p:cNvPr>
          <p:cNvSpPr txBox="1"/>
          <p:nvPr/>
        </p:nvSpPr>
        <p:spPr>
          <a:xfrm>
            <a:off x="1107230" y="5406270"/>
            <a:ext cx="10353831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There are many low dependency probability values in the graph (47% had probability less than 0.5)</a:t>
            </a:r>
          </a:p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/>
              <a:t>The 9 genes are 8.67 times more likely to show high dependency data than random (p: 1.5e-6)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9CB394-3A7B-C947-B078-C7D597715F7A}"/>
              </a:ext>
            </a:extLst>
          </p:cNvPr>
          <p:cNvSpPr/>
          <p:nvPr/>
        </p:nvSpPr>
        <p:spPr>
          <a:xfrm>
            <a:off x="3493477" y="4620737"/>
            <a:ext cx="1734624" cy="642341"/>
          </a:xfrm>
          <a:prstGeom prst="rect">
            <a:avLst/>
          </a:prstGeom>
          <a:solidFill>
            <a:srgbClr val="FFC000">
              <a:alpha val="25098"/>
            </a:srgbClr>
          </a:solidFill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61BA5A-FDE0-3C44-9B74-151822C10479}"/>
              </a:ext>
            </a:extLst>
          </p:cNvPr>
          <p:cNvSpPr txBox="1"/>
          <p:nvPr/>
        </p:nvSpPr>
        <p:spPr>
          <a:xfrm>
            <a:off x="1236940" y="3199061"/>
            <a:ext cx="1055289" cy="15542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b="1" i="1" dirty="0"/>
              <a:t>CDK5</a:t>
            </a:r>
          </a:p>
          <a:p>
            <a:pPr>
              <a:spcAft>
                <a:spcPts val="600"/>
              </a:spcAft>
            </a:pPr>
            <a:r>
              <a:rPr lang="en-US" sz="2000" b="1" i="1" dirty="0"/>
              <a:t>ATP2A3 </a:t>
            </a:r>
          </a:p>
          <a:p>
            <a:pPr>
              <a:spcAft>
                <a:spcPts val="600"/>
              </a:spcAft>
            </a:pPr>
            <a:r>
              <a:rPr lang="en-US" sz="2000" b="1" i="1" dirty="0"/>
              <a:t>ATP2A1 </a:t>
            </a:r>
          </a:p>
          <a:p>
            <a:pPr>
              <a:spcAft>
                <a:spcPts val="600"/>
              </a:spcAft>
            </a:pPr>
            <a:r>
              <a:rPr lang="en-US" sz="2000" b="1" i="1" dirty="0"/>
              <a:t>TUBB1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5461CAA-4A4B-4C4E-B534-E153B18F629E}"/>
              </a:ext>
            </a:extLst>
          </p:cNvPr>
          <p:cNvCxnSpPr/>
          <p:nvPr/>
        </p:nvCxnSpPr>
        <p:spPr>
          <a:xfrm flipH="1" flipV="1">
            <a:off x="2227385" y="4255476"/>
            <a:ext cx="1266092" cy="730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Arrow 16">
            <a:extLst>
              <a:ext uri="{FF2B5EF4-FFF2-40B4-BE49-F238E27FC236}">
                <a16:creationId xmlns:a16="http://schemas.microsoft.com/office/drawing/2014/main" id="{9440BD6E-241D-6541-90AC-03BB7371578F}"/>
              </a:ext>
            </a:extLst>
          </p:cNvPr>
          <p:cNvSpPr/>
          <p:nvPr/>
        </p:nvSpPr>
        <p:spPr>
          <a:xfrm>
            <a:off x="3293793" y="1676277"/>
            <a:ext cx="1934308" cy="638058"/>
          </a:xfrm>
          <a:prstGeom prst="lef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Disagrees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2DD73C2C-DB7D-1D48-A163-778BA554B9FB}"/>
              </a:ext>
            </a:extLst>
          </p:cNvPr>
          <p:cNvSpPr/>
          <p:nvPr/>
        </p:nvSpPr>
        <p:spPr>
          <a:xfrm>
            <a:off x="5257172" y="1676277"/>
            <a:ext cx="2307000" cy="63805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Agrees</a:t>
            </a:r>
          </a:p>
        </p:txBody>
      </p:sp>
    </p:spTree>
    <p:extLst>
      <p:ext uri="{BB962C8B-B14F-4D97-AF65-F5344CB8AC3E}">
        <p14:creationId xmlns:p14="http://schemas.microsoft.com/office/powerpoint/2010/main" val="4074026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CED6553-5DC3-E14B-8929-1E0F4C252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654563"/>
              </p:ext>
            </p:extLst>
          </p:nvPr>
        </p:nvGraphicFramePr>
        <p:xfrm>
          <a:off x="1059391" y="1192086"/>
          <a:ext cx="5257800" cy="5221292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1767776">
                  <a:extLst>
                    <a:ext uri="{9D8B030D-6E8A-4147-A177-3AD203B41FA5}">
                      <a16:colId xmlns:a16="http://schemas.microsoft.com/office/drawing/2014/main" val="2667902130"/>
                    </a:ext>
                  </a:extLst>
                </a:gridCol>
                <a:gridCol w="2020314">
                  <a:extLst>
                    <a:ext uri="{9D8B030D-6E8A-4147-A177-3AD203B41FA5}">
                      <a16:colId xmlns:a16="http://schemas.microsoft.com/office/drawing/2014/main" val="3983650396"/>
                    </a:ext>
                  </a:extLst>
                </a:gridCol>
                <a:gridCol w="1469710">
                  <a:extLst>
                    <a:ext uri="{9D8B030D-6E8A-4147-A177-3AD203B41FA5}">
                      <a16:colId xmlns:a16="http://schemas.microsoft.com/office/drawing/2014/main" val="3092673223"/>
                    </a:ext>
                  </a:extLst>
                </a:gridCol>
              </a:tblGrid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Compound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Target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Target_gene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3058116516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L-005151539-000N005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PIK3CD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PIK3CD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3860157590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L-006276750-000G002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HDAC4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HDAC4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632221699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L-001948211-003H001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AKT 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AKT1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296754090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L-006369882-000J002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ALK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ALK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1690705904"/>
                  </a:ext>
                </a:extLst>
              </a:tr>
              <a:tr h="13699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L-005131606-001U004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antifolate chemotherapeutic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360614875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L-006308651-000Z001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CAMKII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CAMK2A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75579222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L-000608157-000J016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DNA methylation inh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467279036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L-001986937-000Z002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EGFR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EGFR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485253709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L-000642886-000K004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ER stress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3565708304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L-000728614-000U013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ER stress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507411932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L-004111481-000B004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ERK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MAPK1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3383697387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L-005292344-000X004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FLT3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FLT3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235637853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L-006340710-000F001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HDAC4/5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HDAC4, HDAC5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714342781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L-000644128-000U268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HMGCR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HMGCR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1995387867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L-002135210-000G005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HSP90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3732855741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L-001998385-000N012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MEK1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MAP2K1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3564918053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L-002102468-000G004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MEK1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MAP2K1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3388443213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L-002488444-000C002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mTOR kinase inh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3914161843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L-003582950-000H002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mTOR kinase inh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3704724352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L-006339683-000F001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mTOR kinase inh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4031259363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L-002114116-000B003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mTOR rapalog - mTORC1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326440914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L-002952254-000G006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mTOR rapalog - mTORC1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1923448034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L-000573270-000R025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Nuc analog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507793197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L-001184291-000T001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p70S6K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3231703229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L-005417492-000T002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P70S6K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381898146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L-000638125-000G034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pan-kinase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4086040224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L-006340309-000C001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Phos. Inhibitor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80918540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L-002303931-000U003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PIK3 unselective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3000933600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L-002382660-000B006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PIK3CA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PIK3CA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1643423216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L-005209557-000V003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PIK3CD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PIK3CD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22013749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L-006338063-000T001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PIK3CG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PIK3CG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172544092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L-000089971-000H010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Resp chain inhibitor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4122731307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L-001998390-000M004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SRC/Abl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052380349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L-001397012-000X024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TopoI/DNA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1172441429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L-006112082-000S002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VSP34/PIK3C3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VSP34, PIK3C3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4278320008"/>
                  </a:ext>
                </a:extLst>
              </a:tr>
              <a:tr h="12531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L-001739996-002F002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WEE1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WEE1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56" marR="3956" marT="3956" marB="0" anchor="b"/>
                </a:tc>
                <a:extLst>
                  <a:ext uri="{0D108BD9-81ED-4DB2-BD59-A6C34878D82A}">
                    <a16:rowId xmlns:a16="http://schemas.microsoft.com/office/drawing/2014/main" val="2564066172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460E6BB-9ACB-DF48-928B-9F4ACB0EF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653"/>
          </a:xfrm>
        </p:spPr>
        <p:txBody>
          <a:bodyPr>
            <a:noAutofit/>
          </a:bodyPr>
          <a:lstStyle/>
          <a:p>
            <a:r>
              <a:rPr lang="en-US" sz="3600" dirty="0"/>
              <a:t>Compound group 3: varying effects across the cell lines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5CB4F1-4908-3145-8991-63841593A426}"/>
              </a:ext>
            </a:extLst>
          </p:cNvPr>
          <p:cNvSpPr txBox="1"/>
          <p:nvPr/>
        </p:nvSpPr>
        <p:spPr>
          <a:xfrm>
            <a:off x="6752872" y="1192086"/>
            <a:ext cx="4822119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600" dirty="0"/>
              <a:t>Resolved 15 target genes for the 34 compounds that showed variable effects across the cells</a:t>
            </a:r>
          </a:p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600" dirty="0"/>
              <a:t>Ask: how correlated the compounds screening results and Achilles results are?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93A9A3-E749-E340-9E67-975C4FDB4862}"/>
              </a:ext>
            </a:extLst>
          </p:cNvPr>
          <p:cNvSpPr txBox="1"/>
          <p:nvPr/>
        </p:nvSpPr>
        <p:spPr>
          <a:xfrm>
            <a:off x="7102292" y="6074824"/>
            <a:ext cx="44726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* An example for the </a:t>
            </a:r>
            <a:r>
              <a:rPr lang="en-US" sz="1600" i="1" dirty="0"/>
              <a:t>PIK3C3</a:t>
            </a:r>
            <a:r>
              <a:rPr lang="en-US" sz="1600" dirty="0"/>
              <a:t> gene; each dot is a cell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F6450B-AA3B-7849-8A29-880BC01E5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872" y="2346248"/>
            <a:ext cx="4724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63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8216DA6-33CA-044D-A668-A5FA34D45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653"/>
          </a:xfrm>
        </p:spPr>
        <p:txBody>
          <a:bodyPr>
            <a:noAutofit/>
          </a:bodyPr>
          <a:lstStyle/>
          <a:p>
            <a:r>
              <a:rPr lang="en-US" sz="3600" dirty="0"/>
              <a:t>Compound group 3: variable effects across the cell lines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F1F935B-7BF1-664A-BD6D-3BBFF1B42DD5}"/>
              </a:ext>
            </a:extLst>
          </p:cNvPr>
          <p:cNvGrpSpPr/>
          <p:nvPr/>
        </p:nvGrpSpPr>
        <p:grpSpPr>
          <a:xfrm>
            <a:off x="1305707" y="1352550"/>
            <a:ext cx="7141063" cy="3950970"/>
            <a:chOff x="1242270" y="1253490"/>
            <a:chExt cx="7867440" cy="44196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6C89059-98C5-244F-A7FF-43C0873138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42270" y="1253490"/>
              <a:ext cx="7556500" cy="4419600"/>
            </a:xfrm>
            <a:prstGeom prst="rect">
              <a:avLst/>
            </a:prstGeom>
          </p:spPr>
        </p:pic>
        <p:sp>
          <p:nvSpPr>
            <p:cNvPr id="7" name="5-Point Star 6">
              <a:extLst>
                <a:ext uri="{FF2B5EF4-FFF2-40B4-BE49-F238E27FC236}">
                  <a16:creationId xmlns:a16="http://schemas.microsoft.com/office/drawing/2014/main" id="{4A93C103-B742-9943-8A0A-C938F6AA478E}"/>
                </a:ext>
              </a:extLst>
            </p:cNvPr>
            <p:cNvSpPr/>
            <p:nvPr/>
          </p:nvSpPr>
          <p:spPr>
            <a:xfrm>
              <a:off x="8892540" y="1725930"/>
              <a:ext cx="217170" cy="217170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5-Point Star 7">
              <a:extLst>
                <a:ext uri="{FF2B5EF4-FFF2-40B4-BE49-F238E27FC236}">
                  <a16:creationId xmlns:a16="http://schemas.microsoft.com/office/drawing/2014/main" id="{79C89DED-2267-4B47-BBB7-5F5769026330}"/>
                </a:ext>
              </a:extLst>
            </p:cNvPr>
            <p:cNvSpPr/>
            <p:nvPr/>
          </p:nvSpPr>
          <p:spPr>
            <a:xfrm>
              <a:off x="8892540" y="2026920"/>
              <a:ext cx="217170" cy="217170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5-Point Star 8">
              <a:extLst>
                <a:ext uri="{FF2B5EF4-FFF2-40B4-BE49-F238E27FC236}">
                  <a16:creationId xmlns:a16="http://schemas.microsoft.com/office/drawing/2014/main" id="{984AEC12-0DA7-9B42-B570-2CB226523F79}"/>
                </a:ext>
              </a:extLst>
            </p:cNvPr>
            <p:cNvSpPr/>
            <p:nvPr/>
          </p:nvSpPr>
          <p:spPr>
            <a:xfrm>
              <a:off x="8869680" y="5341620"/>
              <a:ext cx="217170" cy="217170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5-Point Star 9">
              <a:extLst>
                <a:ext uri="{FF2B5EF4-FFF2-40B4-BE49-F238E27FC236}">
                  <a16:creationId xmlns:a16="http://schemas.microsoft.com/office/drawing/2014/main" id="{2441DF7B-3051-6149-A47D-16D2CB1350F7}"/>
                </a:ext>
              </a:extLst>
            </p:cNvPr>
            <p:cNvSpPr/>
            <p:nvPr/>
          </p:nvSpPr>
          <p:spPr>
            <a:xfrm>
              <a:off x="8846820" y="4116423"/>
              <a:ext cx="217170" cy="217170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86A6501-32D4-D641-85EE-23E7A1109BBC}"/>
              </a:ext>
            </a:extLst>
          </p:cNvPr>
          <p:cNvSpPr txBox="1"/>
          <p:nvPr/>
        </p:nvSpPr>
        <p:spPr>
          <a:xfrm>
            <a:off x="1305707" y="5421138"/>
            <a:ext cx="72539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/>
              <a:t>4 out of 16 tests showed modest correlations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b="1" dirty="0"/>
              <a:t>None of the 4 significant associations survived multiple comparison corrections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/>
              <a:t>3 out of the 4 significant associations were reverse association (activators?)</a:t>
            </a:r>
          </a:p>
        </p:txBody>
      </p:sp>
    </p:spTree>
    <p:extLst>
      <p:ext uri="{BB962C8B-B14F-4D97-AF65-F5344CB8AC3E}">
        <p14:creationId xmlns:p14="http://schemas.microsoft.com/office/powerpoint/2010/main" val="2914108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B7ACE-5BAC-D845-81C8-A3F997A60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C23DB-698A-B945-B97C-C836F05E9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Compound screening and CRISPR deliver different results</a:t>
            </a:r>
          </a:p>
          <a:p>
            <a:r>
              <a:rPr lang="en-US" dirty="0"/>
              <a:t>It is not clear which method delivers better results</a:t>
            </a:r>
          </a:p>
        </p:txBody>
      </p:sp>
    </p:spTree>
    <p:extLst>
      <p:ext uri="{BB962C8B-B14F-4D97-AF65-F5344CB8AC3E}">
        <p14:creationId xmlns:p14="http://schemas.microsoft.com/office/powerpoint/2010/main" val="55250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0CDC6-40BC-3F47-A41B-3642B7CA6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4E024-3A81-CC49-9241-29D2428FD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966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How many genes have well annotated chemicals? </a:t>
            </a:r>
            <a:r>
              <a:rPr lang="en-US" dirty="0">
                <a:solidFill>
                  <a:srgbClr val="FF0000"/>
                </a:solidFill>
              </a:rPr>
              <a:t>200 genes</a:t>
            </a:r>
          </a:p>
          <a:p>
            <a:r>
              <a:rPr lang="en-US" dirty="0"/>
              <a:t>What are the specificity and sensitivity numbers look like for CRISPR method in knocking down one gene in a fixed cell line? </a:t>
            </a:r>
            <a:r>
              <a:rPr lang="en-US" dirty="0">
                <a:solidFill>
                  <a:srgbClr val="FF0000"/>
                </a:solidFill>
              </a:rPr>
              <a:t>90%</a:t>
            </a:r>
          </a:p>
          <a:p>
            <a:r>
              <a:rPr lang="en-US" dirty="0"/>
              <a:t>How generalizable are the CRISPR conditions to other genes in genome-wide pool/arrayed platforms? </a:t>
            </a:r>
            <a:r>
              <a:rPr lang="en-US" dirty="0">
                <a:solidFill>
                  <a:srgbClr val="FF0000"/>
                </a:solidFill>
              </a:rPr>
              <a:t>30% sensitivity</a:t>
            </a:r>
          </a:p>
          <a:p>
            <a:r>
              <a:rPr lang="en-US" dirty="0"/>
              <a:t>Where are false-positive results from CRISPR methods coming from and how prevalent they are? </a:t>
            </a:r>
            <a:r>
              <a:rPr lang="en-US" dirty="0">
                <a:solidFill>
                  <a:srgbClr val="FF0000"/>
                </a:solidFill>
              </a:rPr>
              <a:t>below 10%</a:t>
            </a:r>
          </a:p>
          <a:p>
            <a:r>
              <a:rPr lang="en-US" dirty="0"/>
              <a:t>Where are false-negative results from CRISPR methods coming from and how prevalent they are? </a:t>
            </a:r>
            <a:r>
              <a:rPr lang="en-US" dirty="0">
                <a:solidFill>
                  <a:srgbClr val="FF0000"/>
                </a:solidFill>
              </a:rPr>
              <a:t>30% sensitivity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460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0EADA-00E5-D84A-A1BF-65A9E5205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4A08E-6825-6947-8CED-02B7276E4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  <a:p>
            <a:pPr lvl="1"/>
            <a:r>
              <a:rPr lang="en-US" dirty="0"/>
              <a:t>To estimate sensitivity and specificity of compound screening and genome-wide CRISPR for target identification</a:t>
            </a:r>
          </a:p>
          <a:p>
            <a:r>
              <a:rPr lang="en-US" dirty="0"/>
              <a:t>Data</a:t>
            </a:r>
          </a:p>
          <a:p>
            <a:pPr lvl="1"/>
            <a:r>
              <a:rPr lang="en-US" dirty="0"/>
              <a:t>LKB1 project 54 compounds screening results </a:t>
            </a:r>
          </a:p>
          <a:p>
            <a:pPr lvl="1"/>
            <a:r>
              <a:rPr lang="en-US" dirty="0"/>
              <a:t>Achilles CRISPR results</a:t>
            </a:r>
          </a:p>
        </p:txBody>
      </p:sp>
    </p:spTree>
    <p:extLst>
      <p:ext uri="{BB962C8B-B14F-4D97-AF65-F5344CB8AC3E}">
        <p14:creationId xmlns:p14="http://schemas.microsoft.com/office/powerpoint/2010/main" val="2997458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0E6BB-9ACB-DF48-928B-9F4ACB0EF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653"/>
          </a:xfrm>
        </p:spPr>
        <p:txBody>
          <a:bodyPr/>
          <a:lstStyle/>
          <a:p>
            <a:r>
              <a:rPr lang="en-US" dirty="0"/>
              <a:t>Compound screening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E2159-DF05-BF45-AA52-B180F79A3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1778"/>
            <a:ext cx="10515600" cy="4935185"/>
          </a:xfrm>
        </p:spPr>
        <p:txBody>
          <a:bodyPr/>
          <a:lstStyle/>
          <a:p>
            <a:r>
              <a:rPr lang="en-US" sz="1800" b="1" dirty="0"/>
              <a:t>Data</a:t>
            </a:r>
            <a:r>
              <a:rPr lang="en-US" sz="1800" dirty="0"/>
              <a:t>: 21 Cells (9 LKB1 WT and 12 LKB1 LOF); 54 compounds; 42 target / target groups</a:t>
            </a:r>
          </a:p>
          <a:p>
            <a:r>
              <a:rPr lang="en-US" sz="1800" b="1" dirty="0"/>
              <a:t>QC</a:t>
            </a:r>
            <a:r>
              <a:rPr lang="en-US" sz="1800" dirty="0"/>
              <a:t>: the experiment run two replicates for each compound and cell pair; we looked at replicates consistency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E85CA-E13E-614B-A1C5-0B3620CDA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3722" y="2050387"/>
            <a:ext cx="5376333" cy="33179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2B63D5-8542-9F4B-8ECF-E211704AC9A1}"/>
              </a:ext>
            </a:extLst>
          </p:cNvPr>
          <p:cNvSpPr txBox="1"/>
          <p:nvPr/>
        </p:nvSpPr>
        <p:spPr>
          <a:xfrm>
            <a:off x="1275644" y="5630817"/>
            <a:ext cx="104873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/>
              <a:t>Each dot is EC50 value of a compound and cell pair; X and Y axis are the two replicates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b="1" dirty="0"/>
              <a:t>We removed 23 compound/cell pairs (18 compounds and 7 cells) showed poor consistency between the two replicates</a:t>
            </a:r>
          </a:p>
        </p:txBody>
      </p:sp>
    </p:spTree>
    <p:extLst>
      <p:ext uri="{BB962C8B-B14F-4D97-AF65-F5344CB8AC3E}">
        <p14:creationId xmlns:p14="http://schemas.microsoft.com/office/powerpoint/2010/main" val="352928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0E6BB-9ACB-DF48-928B-9F4ACB0EF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653"/>
          </a:xfrm>
        </p:spPr>
        <p:txBody>
          <a:bodyPr/>
          <a:lstStyle/>
          <a:p>
            <a:r>
              <a:rPr lang="en-US" dirty="0"/>
              <a:t>Break down compounds into three groups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9935A0-FAF3-5C42-88DE-48FFAA122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5751" y="1399822"/>
            <a:ext cx="4243141" cy="2618624"/>
          </a:xfrm>
          <a:prstGeom prst="rect">
            <a:avLst/>
          </a:prstGeom>
        </p:spPr>
      </p:pic>
      <p:sp>
        <p:nvSpPr>
          <p:cNvPr id="10" name="Right Brace 9">
            <a:extLst>
              <a:ext uri="{FF2B5EF4-FFF2-40B4-BE49-F238E27FC236}">
                <a16:creationId xmlns:a16="http://schemas.microsoft.com/office/drawing/2014/main" id="{E3FA79F5-5E0B-0C46-B461-FE667EA90A5D}"/>
              </a:ext>
            </a:extLst>
          </p:cNvPr>
          <p:cNvSpPr/>
          <p:nvPr/>
        </p:nvSpPr>
        <p:spPr>
          <a:xfrm rot="16200000">
            <a:off x="5662042" y="981880"/>
            <a:ext cx="557474" cy="669995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1B976E-4621-C94C-90F7-2A6A27C51FDD}"/>
              </a:ext>
            </a:extLst>
          </p:cNvPr>
          <p:cNvSpPr txBox="1"/>
          <p:nvPr/>
        </p:nvSpPr>
        <p:spPr>
          <a:xfrm>
            <a:off x="7716551" y="4645269"/>
            <a:ext cx="30555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Compound group 1: 15</a:t>
            </a:r>
          </a:p>
          <a:p>
            <a:pPr algn="ctr"/>
            <a:r>
              <a:rPr lang="en-US" sz="1600" b="1" dirty="0"/>
              <a:t>No effects across all the cell lines</a:t>
            </a:r>
          </a:p>
          <a:p>
            <a:pPr algn="ctr"/>
            <a:r>
              <a:rPr lang="en-US" sz="1600" dirty="0"/>
              <a:t>Criteria: 10% quantile EC50 &gt;= 1e4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D7BAB5-758D-0645-B658-5FFD63C71724}"/>
              </a:ext>
            </a:extLst>
          </p:cNvPr>
          <p:cNvSpPr txBox="1"/>
          <p:nvPr/>
        </p:nvSpPr>
        <p:spPr>
          <a:xfrm>
            <a:off x="1108182" y="4659844"/>
            <a:ext cx="32924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Compound group 2: 10</a:t>
            </a:r>
          </a:p>
          <a:p>
            <a:pPr algn="ctr"/>
            <a:r>
              <a:rPr lang="en-US" sz="1600" b="1" dirty="0"/>
              <a:t>Strong effects across all the cell lines</a:t>
            </a:r>
          </a:p>
          <a:p>
            <a:pPr algn="ctr"/>
            <a:r>
              <a:rPr lang="en-US" sz="1600" dirty="0"/>
              <a:t>Criteria: Max EC50 &lt;= 1e2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8C181A-4D60-424C-BE0B-E4C4119E43A3}"/>
              </a:ext>
            </a:extLst>
          </p:cNvPr>
          <p:cNvSpPr txBox="1"/>
          <p:nvPr/>
        </p:nvSpPr>
        <p:spPr>
          <a:xfrm>
            <a:off x="4476680" y="4645269"/>
            <a:ext cx="31289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Compound group 3: 34</a:t>
            </a:r>
          </a:p>
          <a:p>
            <a:pPr algn="ctr"/>
            <a:r>
              <a:rPr lang="en-US" sz="1600" b="1" dirty="0"/>
              <a:t>Varying effects across the cell lines</a:t>
            </a:r>
          </a:p>
          <a:p>
            <a:pPr algn="ctr"/>
            <a:r>
              <a:rPr lang="en-US" sz="1600" dirty="0"/>
              <a:t>Criteria: everything else</a:t>
            </a:r>
          </a:p>
        </p:txBody>
      </p:sp>
    </p:spTree>
    <p:extLst>
      <p:ext uri="{BB962C8B-B14F-4D97-AF65-F5344CB8AC3E}">
        <p14:creationId xmlns:p14="http://schemas.microsoft.com/office/powerpoint/2010/main" val="2592214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0E6BB-9ACB-DF48-928B-9F4ACB0EF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653"/>
          </a:xfrm>
        </p:spPr>
        <p:txBody>
          <a:bodyPr/>
          <a:lstStyle/>
          <a:p>
            <a:r>
              <a:rPr lang="en-US" dirty="0"/>
              <a:t>Compound group 1: no effects in all cell lines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5F2D36-C48F-A24B-9074-7710CB8EC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800" y="1618688"/>
            <a:ext cx="7264400" cy="448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452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0E6BB-9ACB-DF48-928B-9F4ACB0EF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653"/>
          </a:xfrm>
        </p:spPr>
        <p:txBody>
          <a:bodyPr/>
          <a:lstStyle/>
          <a:p>
            <a:r>
              <a:rPr lang="en-US" dirty="0"/>
              <a:t>Compound group 1: no effects in all cell lines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198E126-36C0-8148-833A-9F098B0D5E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201906"/>
              </p:ext>
            </p:extLst>
          </p:nvPr>
        </p:nvGraphicFramePr>
        <p:xfrm>
          <a:off x="1478845" y="1393745"/>
          <a:ext cx="8850488" cy="3680176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1875103">
                  <a:extLst>
                    <a:ext uri="{9D8B030D-6E8A-4147-A177-3AD203B41FA5}">
                      <a16:colId xmlns:a16="http://schemas.microsoft.com/office/drawing/2014/main" val="331184650"/>
                    </a:ext>
                  </a:extLst>
                </a:gridCol>
                <a:gridCol w="2142976">
                  <a:extLst>
                    <a:ext uri="{9D8B030D-6E8A-4147-A177-3AD203B41FA5}">
                      <a16:colId xmlns:a16="http://schemas.microsoft.com/office/drawing/2014/main" val="1982560571"/>
                    </a:ext>
                  </a:extLst>
                </a:gridCol>
                <a:gridCol w="4832409">
                  <a:extLst>
                    <a:ext uri="{9D8B030D-6E8A-4147-A177-3AD203B41FA5}">
                      <a16:colId xmlns:a16="http://schemas.microsoft.com/office/drawing/2014/main" val="1237911188"/>
                    </a:ext>
                  </a:extLst>
                </a:gridCol>
              </a:tblGrid>
              <a:tr h="228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Compound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Target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Target gene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1315076171"/>
                  </a:ext>
                </a:extLst>
              </a:tr>
              <a:tr h="228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L-001748230-001Y002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ACC 1/2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ACACA, ACACB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460352231"/>
                  </a:ext>
                </a:extLst>
              </a:tr>
              <a:tr h="228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L-006375236-000J001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ACC 1/2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ACACA, ACACB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710727635"/>
                  </a:ext>
                </a:extLst>
              </a:tr>
              <a:tr h="3880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L-004925451-000T006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AMPK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PRKAA1, PRKAA2, PRKAB1, PRKAB2, PRKAG1, PRKAG2, PRKAG3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984474"/>
                  </a:ext>
                </a:extLst>
              </a:tr>
              <a:tr h="3880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L-000572059-001X009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AMPK  activator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PRKAA1, PRKAA2, PRKAB1, PRKAB2, PRKAG1, PRKAG2, PRKAG3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2809231"/>
                  </a:ext>
                </a:extLst>
              </a:tr>
              <a:tr h="3880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L-000657335-000C019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AMPK/VDAC1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PRKAA1, PRKAA2, PRKAB1, PRKAB2, PRKAG1, PRKAG2, PRKAG3, VDAC1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895509"/>
                  </a:ext>
                </a:extLst>
              </a:tr>
              <a:tr h="228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L-006338471-000G001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CDK4/6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CDK4, CDK6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4157689550"/>
                  </a:ext>
                </a:extLst>
              </a:tr>
              <a:tr h="228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L-000791398-000A026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COX-2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PTGS2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1950528405"/>
                  </a:ext>
                </a:extLst>
              </a:tr>
              <a:tr h="228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L-001719740-000P001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FASN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FASN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1558291786"/>
                  </a:ext>
                </a:extLst>
              </a:tr>
              <a:tr h="228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L-006337660-000F001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FASN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FASN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1624343848"/>
                  </a:ext>
                </a:extLst>
              </a:tr>
              <a:tr h="228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L-005417498-000V002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PDE4D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PDE4D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288083697"/>
                  </a:ext>
                </a:extLst>
              </a:tr>
              <a:tr h="228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L-001944126-000Z008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Tankyrase, PARP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PARP1, TNKS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3778480827"/>
                  </a:ext>
                </a:extLst>
              </a:tr>
              <a:tr h="228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L-002239913-000H005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Tankyrase, PARP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PARP1, TNKS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2791939007"/>
                  </a:ext>
                </a:extLst>
              </a:tr>
              <a:tr h="228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L-002205538-001D001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ULK1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ULK1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1" marR="8471" marT="8471" marB="0" anchor="b"/>
                </a:tc>
                <a:extLst>
                  <a:ext uri="{0D108BD9-81ED-4DB2-BD59-A6C34878D82A}">
                    <a16:rowId xmlns:a16="http://schemas.microsoft.com/office/drawing/2014/main" val="3097869212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1C5CB4F1-4908-3145-8991-63841593A426}"/>
              </a:ext>
            </a:extLst>
          </p:cNvPr>
          <p:cNvSpPr txBox="1"/>
          <p:nvPr/>
        </p:nvSpPr>
        <p:spPr>
          <a:xfrm>
            <a:off x="956406" y="5428217"/>
            <a:ext cx="10487378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/>
              <a:t>What the CRISPR results look like for these target genes?</a:t>
            </a:r>
          </a:p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/>
              <a:t>Since Achilles CRISPR only delete genes, we remove activating compounds from the analysis (AMPK targets)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EFE380-5C0B-FC4A-AA4A-DB2EB2CEE238}"/>
              </a:ext>
            </a:extLst>
          </p:cNvPr>
          <p:cNvSpPr txBox="1"/>
          <p:nvPr/>
        </p:nvSpPr>
        <p:spPr>
          <a:xfrm>
            <a:off x="956406" y="2140747"/>
            <a:ext cx="3449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X</a:t>
            </a:r>
          </a:p>
          <a:p>
            <a:r>
              <a:rPr lang="en-US" sz="2400" dirty="0">
                <a:solidFill>
                  <a:srgbClr val="FF0000"/>
                </a:solidFill>
              </a:rPr>
              <a:t>X</a:t>
            </a:r>
          </a:p>
          <a:p>
            <a:r>
              <a:rPr lang="en-US" sz="2400" dirty="0">
                <a:solidFill>
                  <a:srgbClr val="FF0000"/>
                </a:solidFill>
              </a:rPr>
              <a:t>X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369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0E6BB-9ACB-DF48-928B-9F4ACB0EF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861" y="213439"/>
            <a:ext cx="11236570" cy="876653"/>
          </a:xfrm>
        </p:spPr>
        <p:txBody>
          <a:bodyPr>
            <a:noAutofit/>
          </a:bodyPr>
          <a:lstStyle/>
          <a:p>
            <a:r>
              <a:rPr lang="en-US" sz="4000" b="1" dirty="0"/>
              <a:t>Compare the CRISPR and compound screening 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97884B-47BB-7544-839E-5C68FE913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384" y="2183974"/>
            <a:ext cx="6347313" cy="30143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F15DFB-AD0D-5848-BF1C-E994523D44CE}"/>
              </a:ext>
            </a:extLst>
          </p:cNvPr>
          <p:cNvSpPr txBox="1"/>
          <p:nvPr/>
        </p:nvSpPr>
        <p:spPr>
          <a:xfrm>
            <a:off x="1424509" y="1090092"/>
            <a:ext cx="7184852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/>
              <a:t>Achilles results of the 10 no-effect genes </a:t>
            </a:r>
          </a:p>
          <a:p>
            <a:pPr>
              <a:spcAft>
                <a:spcPts val="600"/>
              </a:spcAft>
            </a:pPr>
            <a:r>
              <a:rPr lang="en-US" dirty="0"/>
              <a:t>Values in plot are dependency probabilities of a target gene in the cell line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59FE15-15EC-F541-B699-EBA42894454C}"/>
              </a:ext>
            </a:extLst>
          </p:cNvPr>
          <p:cNvSpPr txBox="1"/>
          <p:nvPr/>
        </p:nvSpPr>
        <p:spPr>
          <a:xfrm>
            <a:off x="919084" y="5548671"/>
            <a:ext cx="10353831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There are many high dependency probability values in the graph (25.% % had probability great than 0.5)</a:t>
            </a:r>
          </a:p>
          <a:p>
            <a:pPr marL="285750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/>
              <a:t>The 10 genes are two times more likely to show high dependency data than random (p: 1.5e-6)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7DAA33-E176-C849-B599-2EC8785CC8E3}"/>
              </a:ext>
            </a:extLst>
          </p:cNvPr>
          <p:cNvSpPr/>
          <p:nvPr/>
        </p:nvSpPr>
        <p:spPr>
          <a:xfrm>
            <a:off x="5451425" y="4636928"/>
            <a:ext cx="1734624" cy="642341"/>
          </a:xfrm>
          <a:prstGeom prst="rect">
            <a:avLst/>
          </a:prstGeom>
          <a:solidFill>
            <a:srgbClr val="FFC000">
              <a:alpha val="25098"/>
            </a:srgbClr>
          </a:solidFill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360D43-1E74-F844-8F41-D805E210D44E}"/>
              </a:ext>
            </a:extLst>
          </p:cNvPr>
          <p:cNvSpPr txBox="1"/>
          <p:nvPr/>
        </p:nvSpPr>
        <p:spPr>
          <a:xfrm>
            <a:off x="8350267" y="3691154"/>
            <a:ext cx="963662" cy="15542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b="1" i="1" dirty="0"/>
              <a:t>FASN</a:t>
            </a:r>
          </a:p>
          <a:p>
            <a:pPr>
              <a:spcAft>
                <a:spcPts val="600"/>
              </a:spcAft>
            </a:pPr>
            <a:r>
              <a:rPr lang="en-US" sz="2000" b="1" i="1" dirty="0"/>
              <a:t>ACACA </a:t>
            </a:r>
          </a:p>
          <a:p>
            <a:pPr>
              <a:spcAft>
                <a:spcPts val="600"/>
              </a:spcAft>
            </a:pPr>
            <a:r>
              <a:rPr lang="en-US" sz="2000" b="1" i="1" dirty="0"/>
              <a:t>CDK4</a:t>
            </a:r>
          </a:p>
          <a:p>
            <a:pPr>
              <a:spcAft>
                <a:spcPts val="600"/>
              </a:spcAft>
            </a:pPr>
            <a:r>
              <a:rPr lang="en-US" sz="2000" b="1" i="1" dirty="0"/>
              <a:t>CDK6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9BAB505-FAF9-1A48-A0A1-F669206F348B}"/>
              </a:ext>
            </a:extLst>
          </p:cNvPr>
          <p:cNvCxnSpPr/>
          <p:nvPr/>
        </p:nvCxnSpPr>
        <p:spPr>
          <a:xfrm flipV="1">
            <a:off x="7045568" y="4437537"/>
            <a:ext cx="1289538" cy="586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Left Arrow 13">
            <a:extLst>
              <a:ext uri="{FF2B5EF4-FFF2-40B4-BE49-F238E27FC236}">
                <a16:creationId xmlns:a16="http://schemas.microsoft.com/office/drawing/2014/main" id="{1C6B80C2-6878-F94C-92FD-7BC17564A43C}"/>
              </a:ext>
            </a:extLst>
          </p:cNvPr>
          <p:cNvSpPr/>
          <p:nvPr/>
        </p:nvSpPr>
        <p:spPr>
          <a:xfrm>
            <a:off x="2543908" y="1784011"/>
            <a:ext cx="2790090" cy="638058"/>
          </a:xfrm>
          <a:prstGeom prst="lef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Agrees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5FC78ACF-FA88-0540-B77E-EE531AE0879B}"/>
              </a:ext>
            </a:extLst>
          </p:cNvPr>
          <p:cNvSpPr/>
          <p:nvPr/>
        </p:nvSpPr>
        <p:spPr>
          <a:xfrm>
            <a:off x="5333998" y="1782405"/>
            <a:ext cx="1992924" cy="63805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Disagrees</a:t>
            </a:r>
          </a:p>
        </p:txBody>
      </p:sp>
    </p:spTree>
    <p:extLst>
      <p:ext uri="{BB962C8B-B14F-4D97-AF65-F5344CB8AC3E}">
        <p14:creationId xmlns:p14="http://schemas.microsoft.com/office/powerpoint/2010/main" val="2303119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0E6BB-9ACB-DF48-928B-9F4ACB0EF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653"/>
          </a:xfrm>
        </p:spPr>
        <p:txBody>
          <a:bodyPr>
            <a:normAutofit fontScale="90000"/>
          </a:bodyPr>
          <a:lstStyle/>
          <a:p>
            <a:r>
              <a:rPr lang="en-US" dirty="0"/>
              <a:t>Compound group 2: strong effects in all cell lines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5CA311-96AC-8E47-974E-B7D3A3235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721" y="1538453"/>
            <a:ext cx="6862048" cy="423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06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</TotalTime>
  <Words>1018</Words>
  <Application>Microsoft Macintosh PowerPoint</Application>
  <PresentationFormat>Widescreen</PresentationFormat>
  <Paragraphs>235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Office Theme</vt:lpstr>
      <vt:lpstr>Toolkits of target identification: compound screening and CRISPR</vt:lpstr>
      <vt:lpstr>Questions</vt:lpstr>
      <vt:lpstr>Summary</vt:lpstr>
      <vt:lpstr>Compound screening data</vt:lpstr>
      <vt:lpstr>Break down compounds into three groups</vt:lpstr>
      <vt:lpstr>Compound group 1: no effects in all cell lines</vt:lpstr>
      <vt:lpstr>Compound group 1: no effects in all cell lines</vt:lpstr>
      <vt:lpstr>Compare the CRISPR and compound screening results</vt:lpstr>
      <vt:lpstr>Compound group 2: strong effects in all cell lines</vt:lpstr>
      <vt:lpstr>Compound group 2: strong effects in all cell lines</vt:lpstr>
      <vt:lpstr>PowerPoint Presentation</vt:lpstr>
      <vt:lpstr>Compound group 3: varying effects across the cell lines</vt:lpstr>
      <vt:lpstr>Compound group 3: variable effects across the cell lines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Wang, Xulong</dc:creator>
  <cp:lastModifiedBy>Wang, Xulong</cp:lastModifiedBy>
  <cp:revision>161</cp:revision>
  <dcterms:created xsi:type="dcterms:W3CDTF">2019-04-30T11:46:50Z</dcterms:created>
  <dcterms:modified xsi:type="dcterms:W3CDTF">2019-08-09T01:30:56Z</dcterms:modified>
</cp:coreProperties>
</file>

<file path=docProps/thumbnail.jpeg>
</file>